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6" r:id="rId3"/>
    <p:sldId id="268" r:id="rId4"/>
    <p:sldId id="269" r:id="rId5"/>
    <p:sldId id="270" r:id="rId6"/>
    <p:sldId id="267" r:id="rId7"/>
    <p:sldId id="271" r:id="rId8"/>
    <p:sldId id="272" r:id="rId9"/>
    <p:sldId id="273" r:id="rId10"/>
    <p:sldId id="265" r:id="rId11"/>
    <p:sldId id="261" r:id="rId12"/>
    <p:sldId id="262" r:id="rId13"/>
    <p:sldId id="274" r:id="rId14"/>
    <p:sldId id="264" r:id="rId15"/>
    <p:sldId id="263" r:id="rId16"/>
    <p:sldId id="275" r:id="rId17"/>
    <p:sldId id="258" r:id="rId18"/>
    <p:sldId id="260" r:id="rId19"/>
    <p:sldId id="277" r:id="rId20"/>
    <p:sldId id="276" r:id="rId21"/>
    <p:sldId id="279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C635-D8AE-49DD-82B5-AFB168CCA3D4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30FA5-48BF-4639-823A-7BAD57DF15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30FA5-48BF-4639-823A-7BAD57DF152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55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30FA5-48BF-4639-823A-7BAD57DF152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80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6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72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63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947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0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15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69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2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345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11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7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45C53A-C024-428A-AF91-0F5161A641DB}" type="datetimeFigureOut">
              <a:rPr lang="en-CA" smtClean="0"/>
              <a:t>2023-07-10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FCDBCA-EDA5-424A-AFC8-BC4700A277F3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7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Mapillary data exploration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07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Data augmentation with random contrast Mapillary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86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CB9C-F90E-70B0-0EB1-DA82022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trained on Mapillary data with data augmentation contrast</a:t>
            </a:r>
            <a:endParaRPr lang="en-CA"/>
          </a:p>
        </p:txBody>
      </p:sp>
      <p:pic>
        <p:nvPicPr>
          <p:cNvPr id="5" name="Picture 4" descr="A graph of a training and validation accuracy&#10;&#10;Description automatically generated">
            <a:extLst>
              <a:ext uri="{FF2B5EF4-FFF2-40B4-BE49-F238E27FC236}">
                <a16:creationId xmlns:a16="http://schemas.microsoft.com/office/drawing/2014/main" id="{629AB1DE-A30F-24F8-E5F0-D1DA318F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4" y="1821335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98D04E1-0104-3CCF-80A5-F9827BB9D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79" y="18213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CB9C-F90E-70B0-0EB1-DA82022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trained on Mapillary data with data augmentation contrast</a:t>
            </a:r>
            <a:endParaRPr lang="en-CA"/>
          </a:p>
        </p:txBody>
      </p:sp>
      <p:pic>
        <p:nvPicPr>
          <p:cNvPr id="4" name="Picture 3" descr="A graph of a training and validation accuracy&#10;&#10;Description automatically generated">
            <a:extLst>
              <a:ext uri="{FF2B5EF4-FFF2-40B4-BE49-F238E27FC236}">
                <a16:creationId xmlns:a16="http://schemas.microsoft.com/office/drawing/2014/main" id="{609D88CB-E176-E675-33A7-656841B1A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915570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BD88502D-D480-EED9-AC55-B35DC2FAF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932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Data augmentation with random contrast Streetview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64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CB9C-F90E-70B0-0EB1-DA82022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trained on Streetview data with data augmentation contrast</a:t>
            </a:r>
            <a:endParaRPr lang="en-CA"/>
          </a:p>
        </p:txBody>
      </p:sp>
      <p:pic>
        <p:nvPicPr>
          <p:cNvPr id="4" name="Picture 3" descr="A graph of a training and validation accuracy&#10;&#10;Description automatically generated">
            <a:extLst>
              <a:ext uri="{FF2B5EF4-FFF2-40B4-BE49-F238E27FC236}">
                <a16:creationId xmlns:a16="http://schemas.microsoft.com/office/drawing/2014/main" id="{624EA045-E2A8-A489-A826-D70BC8E32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9" y="1868916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A40A9C7F-63DF-99E4-8DA0-DCA89FDB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6891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CB9C-F90E-70B0-0EB1-DA82022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trained on Streetview data with data augmentation contrast</a:t>
            </a:r>
            <a:endParaRPr lang="en-CA"/>
          </a:p>
        </p:txBody>
      </p:sp>
      <p:pic>
        <p:nvPicPr>
          <p:cNvPr id="5" name="Picture 4" descr="A graph of a training and validation accuracy&#10;&#10;Description automatically generated">
            <a:extLst>
              <a:ext uri="{FF2B5EF4-FFF2-40B4-BE49-F238E27FC236}">
                <a16:creationId xmlns:a16="http://schemas.microsoft.com/office/drawing/2014/main" id="{BAE371EF-1DE3-6DA9-D63B-12F4784A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8" y="1867987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0332CD32-A3D6-D4C3-61D4-209FBFF5B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8679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Accuracy results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81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74A3-99C0-E4F0-52C7-4D5CDE8B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with data augmentation including contrast</a:t>
            </a:r>
            <a:endParaRPr lang="en-CA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BEC05F-BBE0-CA36-0203-27B0184CC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45411"/>
              </p:ext>
            </p:extLst>
          </p:nvPr>
        </p:nvGraphicFramePr>
        <p:xfrm>
          <a:off x="1641139" y="2109196"/>
          <a:ext cx="8722062" cy="3224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354">
                  <a:extLst>
                    <a:ext uri="{9D8B030D-6E8A-4147-A177-3AD203B41FA5}">
                      <a16:colId xmlns:a16="http://schemas.microsoft.com/office/drawing/2014/main" val="25264090"/>
                    </a:ext>
                  </a:extLst>
                </a:gridCol>
                <a:gridCol w="2907354">
                  <a:extLst>
                    <a:ext uri="{9D8B030D-6E8A-4147-A177-3AD203B41FA5}">
                      <a16:colId xmlns:a16="http://schemas.microsoft.com/office/drawing/2014/main" val="1335937607"/>
                    </a:ext>
                  </a:extLst>
                </a:gridCol>
                <a:gridCol w="2907354">
                  <a:extLst>
                    <a:ext uri="{9D8B030D-6E8A-4147-A177-3AD203B41FA5}">
                      <a16:colId xmlns:a16="http://schemas.microsoft.com/office/drawing/2014/main" val="1978638924"/>
                    </a:ext>
                  </a:extLst>
                </a:gridCol>
              </a:tblGrid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Model/Data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Streetview data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Mapillary data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539964"/>
                  </a:ext>
                </a:extLst>
              </a:tr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/>
                          </a:solidFill>
                        </a:rPr>
                        <a:t>Comparison model trained on mapillary data</a:t>
                      </a:r>
                      <a:endParaRPr lang="en-CA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89%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98%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9127"/>
                  </a:ext>
                </a:extLst>
              </a:tr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/>
                          </a:solidFill>
                        </a:rPr>
                        <a:t>Comparison model trained on streetview data</a:t>
                      </a:r>
                      <a:endParaRPr lang="en-CA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99%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83%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70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74A3-99C0-E4F0-52C7-4D5CDE8B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with data augmentation including contrast</a:t>
            </a:r>
            <a:endParaRPr lang="en-CA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BEC05F-BBE0-CA36-0203-27B0184CC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612401"/>
              </p:ext>
            </p:extLst>
          </p:nvPr>
        </p:nvGraphicFramePr>
        <p:xfrm>
          <a:off x="1641139" y="2109196"/>
          <a:ext cx="8722062" cy="3224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354">
                  <a:extLst>
                    <a:ext uri="{9D8B030D-6E8A-4147-A177-3AD203B41FA5}">
                      <a16:colId xmlns:a16="http://schemas.microsoft.com/office/drawing/2014/main" val="25264090"/>
                    </a:ext>
                  </a:extLst>
                </a:gridCol>
                <a:gridCol w="2907354">
                  <a:extLst>
                    <a:ext uri="{9D8B030D-6E8A-4147-A177-3AD203B41FA5}">
                      <a16:colId xmlns:a16="http://schemas.microsoft.com/office/drawing/2014/main" val="1335937607"/>
                    </a:ext>
                  </a:extLst>
                </a:gridCol>
                <a:gridCol w="2907354">
                  <a:extLst>
                    <a:ext uri="{9D8B030D-6E8A-4147-A177-3AD203B41FA5}">
                      <a16:colId xmlns:a16="http://schemas.microsoft.com/office/drawing/2014/main" val="1978638924"/>
                    </a:ext>
                  </a:extLst>
                </a:gridCol>
              </a:tblGrid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Model/Data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Streetview data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Mapillary data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539964"/>
                  </a:ext>
                </a:extLst>
              </a:tr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/>
                          </a:solidFill>
                        </a:rPr>
                        <a:t>Ranking model trained on mapillary data</a:t>
                      </a:r>
                      <a:endParaRPr lang="en-CA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9127"/>
                  </a:ext>
                </a:extLst>
              </a:tr>
              <a:tr h="1074935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bg1"/>
                          </a:solidFill>
                        </a:rPr>
                        <a:t>Ranking model trained on streetview data</a:t>
                      </a:r>
                      <a:endParaRPr lang="en-CA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100%</a:t>
                      </a:r>
                      <a:endParaRPr lang="en-C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lang="en-CA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94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21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Generating heat maps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90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Comparison model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1535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DE4C-3E6F-9D11-B0E3-3B090E7E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Heatmap for both ranking models</a:t>
            </a:r>
            <a:endParaRPr lang="en-CA"/>
          </a:p>
        </p:txBody>
      </p:sp>
      <p:pic>
        <p:nvPicPr>
          <p:cNvPr id="5" name="Picture 4" descr="A map of a heart shaped area&#10;&#10;Description automatically generated">
            <a:extLst>
              <a:ext uri="{FF2B5EF4-FFF2-40B4-BE49-F238E27FC236}">
                <a16:creationId xmlns:a16="http://schemas.microsoft.com/office/drawing/2014/main" id="{7FBB23E2-C1DA-1CB0-D3BE-ABC7E3D83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" y="2050082"/>
            <a:ext cx="5471658" cy="39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FE683-D051-9C59-CEE4-6A16F7E81FEA}"/>
              </a:ext>
            </a:extLst>
          </p:cNvPr>
          <p:cNvSpPr txBox="1"/>
          <p:nvPr/>
        </p:nvSpPr>
        <p:spPr>
          <a:xfrm>
            <a:off x="1694439" y="5999583"/>
            <a:ext cx="551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Streetview model points </a:t>
            </a:r>
            <a:endParaRPr lang="en-CA"/>
          </a:p>
        </p:txBody>
      </p:sp>
      <p:pic>
        <p:nvPicPr>
          <p:cNvPr id="8" name="Picture 7" descr="A map of a heart shaped area&#10;&#10;Description automatically generated">
            <a:extLst>
              <a:ext uri="{FF2B5EF4-FFF2-40B4-BE49-F238E27FC236}">
                <a16:creationId xmlns:a16="http://schemas.microsoft.com/office/drawing/2014/main" id="{687C3096-E01A-994D-48AE-791B2A1F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42" y="2050082"/>
            <a:ext cx="5471658" cy="39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8AD7B-74F5-9B8F-FCFE-165AEF6BB24F}"/>
              </a:ext>
            </a:extLst>
          </p:cNvPr>
          <p:cNvSpPr txBox="1"/>
          <p:nvPr/>
        </p:nvSpPr>
        <p:spPr>
          <a:xfrm>
            <a:off x="7930398" y="5990044"/>
            <a:ext cx="551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Mapillary model points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69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DE4C-3E6F-9D11-B0E3-3B090E7E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Heatmap for both ranking models</a:t>
            </a:r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FE683-D051-9C59-CEE4-6A16F7E81FEA}"/>
              </a:ext>
            </a:extLst>
          </p:cNvPr>
          <p:cNvSpPr txBox="1"/>
          <p:nvPr/>
        </p:nvSpPr>
        <p:spPr>
          <a:xfrm>
            <a:off x="1694439" y="5999583"/>
            <a:ext cx="551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Streetview model points </a:t>
            </a:r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8AD7B-74F5-9B8F-FCFE-165AEF6BB24F}"/>
              </a:ext>
            </a:extLst>
          </p:cNvPr>
          <p:cNvSpPr txBox="1"/>
          <p:nvPr/>
        </p:nvSpPr>
        <p:spPr>
          <a:xfrm>
            <a:off x="7930398" y="5990044"/>
            <a:ext cx="551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Mapillary model points </a:t>
            </a:r>
            <a:endParaRPr lang="en-CA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AAFE2FE-181A-0839-BCE6-B624036BC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7" y="1874941"/>
            <a:ext cx="5517502" cy="3977522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BCE30CA8-02E3-F06F-164C-40586523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43" y="1884480"/>
            <a:ext cx="5515014" cy="39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9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960F-E50F-AB62-D655-AB94FD82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Mapillary heatmap</a:t>
            </a:r>
            <a:endParaRPr lang="en-CA"/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C626E191-8C89-B5C5-E6F5-546FBE44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9" y="1900999"/>
            <a:ext cx="5882667" cy="4246172"/>
          </a:xfrm>
          <a:prstGeom prst="rect">
            <a:avLst/>
          </a:prstGeom>
        </p:spPr>
      </p:pic>
      <p:pic>
        <p:nvPicPr>
          <p:cNvPr id="7" name="Picture 6" descr="A chart with numbers and a red box&#10;&#10;Description automatically generated">
            <a:extLst>
              <a:ext uri="{FF2B5EF4-FFF2-40B4-BE49-F238E27FC236}">
                <a16:creationId xmlns:a16="http://schemas.microsoft.com/office/drawing/2014/main" id="{A29631D7-DE77-965C-CD9D-950DE37F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05" y="2232765"/>
            <a:ext cx="1702641" cy="35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6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960F-E50F-AB62-D655-AB94FD82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Streetview heatmap</a:t>
            </a:r>
            <a:endParaRPr lang="en-CA"/>
          </a:p>
        </p:txBody>
      </p:sp>
      <p:pic>
        <p:nvPicPr>
          <p:cNvPr id="4" name="Picture 3" descr="A chart of numbers and colors&#10;&#10;Description automatically generated">
            <a:extLst>
              <a:ext uri="{FF2B5EF4-FFF2-40B4-BE49-F238E27FC236}">
                <a16:creationId xmlns:a16="http://schemas.microsoft.com/office/drawing/2014/main" id="{EA6240EA-1A90-3F3A-FCF7-872CBC0EB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70" y="2210969"/>
            <a:ext cx="2165137" cy="3648655"/>
          </a:xfrm>
          <a:prstGeom prst="rect">
            <a:avLst/>
          </a:prstGeom>
        </p:spPr>
      </p:pic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F18A2B3B-D335-86BE-9823-E3934ED8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9" y="2027856"/>
            <a:ext cx="5584123" cy="40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1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168-CCFA-0A21-A6DD-92F9A318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given by fine tuning process</a:t>
            </a:r>
            <a:endParaRPr lang="en-CA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2CCEC79E-9C1A-85F0-EF41-DA430217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0" y="1850255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E50FC879-E396-B316-B455-02F83403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78" y="185025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168-CCFA-0A21-A6DD-92F9A318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handpicked from the fine tuning process</a:t>
            </a:r>
            <a:endParaRPr lang="en-CA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51D8347B-A4B3-9AF5-BBA1-F35A03E13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4" y="1867987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D956833B-A5D5-3F94-03A8-6F69750EC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44" y="186798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168-CCFA-0A21-A6DD-92F9A318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Comparison model using transfer learning with the model from Streetview</a:t>
            </a:r>
            <a:endParaRPr lang="en-CA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923A2309-E8E4-EE3B-1F11-2BF5D8DE4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41" y="1831594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712412A8-762A-029D-7E24-76D1E91E7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7" y="18315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74C9-C336-236F-A648-D63566611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Ranking model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76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BA1C-A199-6876-ACD9-4671BE7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given by the fine tuning process</a:t>
            </a:r>
            <a:endParaRPr lang="en-CA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AE42213D-2E3D-2B53-C0CE-E1B552560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1" y="1850255"/>
            <a:ext cx="5852172" cy="438912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04F916A-FA93-6DA8-2752-FE5A6992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02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1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BA1C-A199-6876-ACD9-4671BE7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that was handpicked from the tuning process</a:t>
            </a:r>
            <a:endParaRPr lang="en-CA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D86E72E1-DF51-41A5-B08C-665073D9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831594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 showing a loss&#10;&#10;Description automatically generated">
            <a:extLst>
              <a:ext uri="{FF2B5EF4-FFF2-40B4-BE49-F238E27FC236}">
                <a16:creationId xmlns:a16="http://schemas.microsoft.com/office/drawing/2014/main" id="{A9C6CE94-C1EA-2485-07B9-EF5E8CC46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159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8168-CCFA-0A21-A6DD-92F9A318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Ranking model using transfer learning with the model from Streetview</a:t>
            </a:r>
            <a:endParaRPr lang="en-CA"/>
          </a:p>
        </p:txBody>
      </p:sp>
      <p:pic>
        <p:nvPicPr>
          <p:cNvPr id="4" name="Picture 3" descr="A graph of a graph showing the value of a performance&#10;&#10;Description automatically generated">
            <a:extLst>
              <a:ext uri="{FF2B5EF4-FFF2-40B4-BE49-F238E27FC236}">
                <a16:creationId xmlns:a16="http://schemas.microsoft.com/office/drawing/2014/main" id="{544ACB3E-E52D-0949-5DD3-FFFD4B30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06" y="1822264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 showing the results of a training and validation loss&#10;&#10;Description automatically generated">
            <a:extLst>
              <a:ext uri="{FF2B5EF4-FFF2-40B4-BE49-F238E27FC236}">
                <a16:creationId xmlns:a16="http://schemas.microsoft.com/office/drawing/2014/main" id="{B1441C93-6E21-238D-7023-3E7B3A34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4" y="188850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6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</TotalTime>
  <Words>212</Words>
  <Application>Microsoft Office PowerPoint</Application>
  <PresentationFormat>Widescreen</PresentationFormat>
  <Paragraphs>47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Mapillary data exploration</vt:lpstr>
      <vt:lpstr>Comparison model</vt:lpstr>
      <vt:lpstr>Comparison model given by fine tuning process</vt:lpstr>
      <vt:lpstr>Comparison model handpicked from the fine tuning process</vt:lpstr>
      <vt:lpstr>Comparison model using transfer learning with the model from Streetview</vt:lpstr>
      <vt:lpstr>Ranking model</vt:lpstr>
      <vt:lpstr>Ranking model given by the fine tuning process</vt:lpstr>
      <vt:lpstr>Ranking model that was handpicked from the tuning process</vt:lpstr>
      <vt:lpstr>Ranking model using transfer learning with the model from Streetview</vt:lpstr>
      <vt:lpstr>Data augmentation with random contrast Mapillary</vt:lpstr>
      <vt:lpstr>Ranking model trained on Mapillary data with data augmentation contrast</vt:lpstr>
      <vt:lpstr>Comparison model trained on Mapillary data with data augmentation contrast</vt:lpstr>
      <vt:lpstr>Data augmentation with random contrast Streetview</vt:lpstr>
      <vt:lpstr>Ranking model trained on Streetview data with data augmentation contrast</vt:lpstr>
      <vt:lpstr>Comparison model trained on Streetview data with data augmentation contrast</vt:lpstr>
      <vt:lpstr>Accuracy results</vt:lpstr>
      <vt:lpstr>Comparison model with data augmentation including contrast</vt:lpstr>
      <vt:lpstr>Ranking model with data augmentation including contrast</vt:lpstr>
      <vt:lpstr>Generating heat maps</vt:lpstr>
      <vt:lpstr>Heatmap for both ranking models</vt:lpstr>
      <vt:lpstr>Heatmap for both ranking models</vt:lpstr>
      <vt:lpstr>Mapillary heatmap</vt:lpstr>
      <vt:lpstr>Streetview heatmap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Mapillary data exploration</dc:title>
  <dc:creator>Hannick Abdul Kuthoos</dc:creator>
  <cp:lastModifiedBy>Hannick Abdul Kuthoos</cp:lastModifiedBy>
  <cp:revision>7</cp:revision>
  <dcterms:created xsi:type="dcterms:W3CDTF">2023-07-05T14:39:59Z</dcterms:created>
  <dcterms:modified xsi:type="dcterms:W3CDTF">2023-07-10T17:32:39Z</dcterms:modified>
</cp:coreProperties>
</file>